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93" r:id="rId1"/>
    <p:sldMasterId id="2147483694" r:id="rId2"/>
  </p:sldMasterIdLst>
  <p:notesMasterIdLst>
    <p:notesMasterId r:id="rId13"/>
  </p:notesMasterIdLst>
  <p:sldIdLst>
    <p:sldId id="256" r:id="rId3"/>
    <p:sldId id="277" r:id="rId4"/>
    <p:sldId id="283" r:id="rId5"/>
    <p:sldId id="282" r:id="rId6"/>
    <p:sldId id="284" r:id="rId7"/>
    <p:sldId id="274" r:id="rId8"/>
    <p:sldId id="275" r:id="rId9"/>
    <p:sldId id="281" r:id="rId10"/>
    <p:sldId id="278" r:id="rId11"/>
    <p:sldId id="272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ilisateur de Microsoft Office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4"/>
    <p:restoredTop sz="94675"/>
  </p:normalViewPr>
  <p:slideViewPr>
    <p:cSldViewPr snapToGrid="0" snapToObjects="1">
      <p:cViewPr>
        <p:scale>
          <a:sx n="135" d="100"/>
          <a:sy n="135" d="100"/>
        </p:scale>
        <p:origin x="104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bcc4859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bcc4859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5f6e15af8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5f6e15af8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152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618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309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402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46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4351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5f6e15af8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5f6e15af8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038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e0d559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6e0d559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596D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6375" y="4378025"/>
            <a:ext cx="1451250" cy="4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8">
  <p:cSld name="SECTION_HEADER_1_1_1_1_1_1_1">
    <p:bg>
      <p:bgPr>
        <a:solidFill>
          <a:srgbClr val="17B355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8" name="Google Shape;48;p11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9">
  <p:cSld name="SECTION_HEADER_1_1_1_1_1_1_1_1">
    <p:bg>
      <p:bgPr>
        <a:solidFill>
          <a:srgbClr val="E62638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12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0">
  <p:cSld name="SECTION_HEADER_1_1_1_1_1_1_1_1_1">
    <p:bg>
      <p:bgPr>
        <a:solidFill>
          <a:srgbClr val="15A795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1">
  <p:cSld name="SECTION_HEADER_1_1_1_1_1_1_1_1_1_1">
    <p:bg>
      <p:bgPr>
        <a:solidFill>
          <a:srgbClr val="FFA300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2">
  <p:cSld name="SECTION_HEADER_1_1_1_1_1_1_1_1_1_1_1">
    <p:bg>
      <p:bgPr>
        <a:solidFill>
          <a:srgbClr val="ED4353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15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9" name="Google Shape;6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6" name="Google Shape;7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7" name="Google Shape;8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2" name="Google Shape;92;p20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rgbClr val="0596DE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905900" y="624275"/>
            <a:ext cx="53322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9" name="Google Shape;99;p21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3" name="Google Shape;103;p22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8" name="Google Shape;10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3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2" name="Google Shape;11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000" y="384025"/>
            <a:ext cx="709299" cy="2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4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596DE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1" name="Google Shape;12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6375" y="4378025"/>
            <a:ext cx="1451250" cy="4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1">
    <p:bg>
      <p:bgPr>
        <a:solidFill>
          <a:srgbClr val="0596DE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>
            <a:spLocks noGrp="1"/>
          </p:cNvSpPr>
          <p:nvPr>
            <p:ph type="ctrTitle"/>
          </p:nvPr>
        </p:nvSpPr>
        <p:spPr>
          <a:xfrm>
            <a:off x="3761275" y="1943400"/>
            <a:ext cx="4656000" cy="12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4" name="Google Shape;12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725" y="2225725"/>
            <a:ext cx="2315899" cy="692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27"/>
          <p:cNvCxnSpPr/>
          <p:nvPr/>
        </p:nvCxnSpPr>
        <p:spPr>
          <a:xfrm>
            <a:off x="3401950" y="2079750"/>
            <a:ext cx="0" cy="98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rgbClr val="0596DE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subTitle" idx="1"/>
          </p:nvPr>
        </p:nvSpPr>
        <p:spPr>
          <a:xfrm>
            <a:off x="1905900" y="624275"/>
            <a:ext cx="53322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2">
    <p:bg>
      <p:bgPr>
        <a:solidFill>
          <a:srgbClr val="03BDD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29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rgbClr val="CCECFA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7" name="Google Shape;137;p30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bg>
      <p:bgPr>
        <a:solidFill>
          <a:srgbClr val="FF7E00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1" name="Google Shape;141;p31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2">
    <p:bg>
      <p:bgPr>
        <a:solidFill>
          <a:srgbClr val="03BDD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bg>
      <p:bgPr>
        <a:solidFill>
          <a:srgbClr val="FDC400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5" name="Google Shape;145;p32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1_1_1_1">
    <p:bg>
      <p:bgPr>
        <a:solidFill>
          <a:srgbClr val="FFE500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33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Google Shape;149;p33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SECTION_HEADER_1_1_1_1_1">
    <p:bg>
      <p:bgPr>
        <a:solidFill>
          <a:srgbClr val="224358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3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3" name="Google Shape;153;p34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7">
  <p:cSld name="SECTION_HEADER_1_1_1_1_1_1">
    <p:bg>
      <p:bgPr>
        <a:solidFill>
          <a:srgbClr val="435F7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35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35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8">
  <p:cSld name="SECTION_HEADER_1_1_1_1_1_1_1">
    <p:bg>
      <p:bgPr>
        <a:solidFill>
          <a:srgbClr val="17B355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None/>
              <a:defRPr sz="3600">
                <a:solidFill>
                  <a:srgbClr val="38761D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6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1" name="Google Shape;161;p36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9">
  <p:cSld name="SECTION_HEADER_1_1_1_1_1_1_1_1">
    <p:bg>
      <p:bgPr>
        <a:solidFill>
          <a:srgbClr val="E62638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7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5" name="Google Shape;165;p37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0">
  <p:cSld name="SECTION_HEADER_1_1_1_1_1_1_1_1_1">
    <p:bg>
      <p:bgPr>
        <a:solidFill>
          <a:srgbClr val="15A795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3600"/>
              <a:buNone/>
              <a:defRPr sz="3600">
                <a:solidFill>
                  <a:srgbClr val="45818E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38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9" name="Google Shape;169;p38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1">
  <p:cSld name="SECTION_HEADER_1_1_1_1_1_1_1_1_1_1">
    <p:bg>
      <p:bgPr>
        <a:solidFill>
          <a:srgbClr val="FFA300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3" name="Google Shape;173;p39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2">
  <p:cSld name="SECTION_HEADER_1_1_1_1_1_1_1_1_1_1_1">
    <p:bg>
      <p:bgPr>
        <a:solidFill>
          <a:srgbClr val="ED4353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None/>
              <a:defRPr sz="3600">
                <a:solidFill>
                  <a:srgbClr val="990000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40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7" name="Google Shape;177;p40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1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rgbClr val="0596DE"/>
              </a:buClr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rgbClr val="0596DE"/>
              </a:buClr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1" name="Google Shape;181;p41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2" name="Google Shape;182;p41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3" name="Google Shape;183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4975" y="-76200"/>
            <a:ext cx="1086625" cy="10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rgbClr val="CCECFA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600"/>
              <a:buNone/>
              <a:defRPr sz="3600">
                <a:solidFill>
                  <a:srgbClr val="9FC5E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6" name="Google Shape;186;p4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7" name="Google Shape;187;p42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8" name="Google Shape;188;p42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4975" y="-76200"/>
            <a:ext cx="1086625" cy="10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3" name="Google Shape;193;p43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7" name="Google Shape;197;p4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8" name="Google Shape;198;p4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9" name="Google Shape;199;p4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0" name="Google Shape;200;p44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203" name="Google Shape;203;p45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4" name="Google Shape;204;p45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8" name="Google Shape;208;p46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9" name="Google Shape;209;p46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4975" y="-76200"/>
            <a:ext cx="1086625" cy="10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7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3" name="Google Shape;213;p47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4" name="Google Shape;214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4975" y="-76200"/>
            <a:ext cx="1086625" cy="10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bg>
      <p:bgPr>
        <a:solidFill>
          <a:srgbClr val="FF7E0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sz="3600">
                <a:solidFill>
                  <a:srgbClr val="B45F06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6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bg>
      <p:bgPr>
        <a:solidFill>
          <a:srgbClr val="FDC400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3600"/>
              <a:buNone/>
              <a:defRPr sz="3600">
                <a:solidFill>
                  <a:srgbClr val="BF9000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7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1_1_1_1">
    <p:bg>
      <p:bgPr>
        <a:solidFill>
          <a:srgbClr val="FFE500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600"/>
              <a:buNone/>
              <a:defRPr sz="3600">
                <a:solidFill>
                  <a:srgbClr val="F1C23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" name="Google Shape;36;p8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SECTION_HEADER_1_1_1_1_1">
    <p:bg>
      <p:bgPr>
        <a:solidFill>
          <a:srgbClr val="224358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3600"/>
              <a:buNone/>
              <a:defRPr sz="3600">
                <a:solidFill>
                  <a:srgbClr val="3D85C6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9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7">
  <p:cSld name="SECTION_HEADER_1_1_1_1_1_1">
    <p:bg>
      <p:bgPr>
        <a:solidFill>
          <a:srgbClr val="435F7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3600"/>
              <a:buNone/>
              <a:defRPr sz="3600">
                <a:solidFill>
                  <a:srgbClr val="6FA8DC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" name="Google Shape;44;p10"/>
          <p:cNvSpPr txBox="1"/>
          <p:nvPr/>
        </p:nvSpPr>
        <p:spPr>
          <a:xfrm>
            <a:off x="178625" y="4840600"/>
            <a:ext cx="17520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Doctolib – Strictement confidentiel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None/>
              <a:defRPr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400"/>
              <a:buFont typeface="Roboto"/>
              <a:buChar char="●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96DE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96DE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Font typeface="Roboto"/>
              <a:buChar char="■"/>
              <a:def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7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9.tiff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8"/>
          <p:cNvSpPr txBox="1">
            <a:spLocks noGrp="1"/>
          </p:cNvSpPr>
          <p:nvPr>
            <p:ph type="ctrTitle"/>
          </p:nvPr>
        </p:nvSpPr>
        <p:spPr>
          <a:xfrm>
            <a:off x="3761275" y="1943400"/>
            <a:ext cx="5122594" cy="12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 smtClean="0"/>
              <a:t>Soutenance Groupe 4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smtClean="0"/>
              <a:t>Evaluation des </a:t>
            </a:r>
            <a:r>
              <a:rPr lang="en-GB" sz="2400" dirty="0" err="1" smtClean="0"/>
              <a:t>candidats</a:t>
            </a:r>
            <a:r>
              <a:rPr lang="en-GB" sz="2400" dirty="0" smtClean="0"/>
              <a:t> </a:t>
            </a:r>
            <a:r>
              <a:rPr lang="en-GB" sz="2400" dirty="0" err="1" smtClean="0"/>
              <a:t>à</a:t>
            </a:r>
            <a:r>
              <a:rPr lang="en-GB" sz="2400" dirty="0" smtClean="0"/>
              <a:t> </a:t>
            </a:r>
            <a:r>
              <a:rPr lang="en-GB" sz="2400" dirty="0" err="1" smtClean="0"/>
              <a:t>l’embauche</a:t>
            </a:r>
            <a:endParaRPr sz="2400" dirty="0"/>
          </a:p>
        </p:txBody>
      </p:sp>
      <p:sp>
        <p:nvSpPr>
          <p:cNvPr id="220" name="Google Shape;220;p48"/>
          <p:cNvSpPr txBox="1"/>
          <p:nvPr/>
        </p:nvSpPr>
        <p:spPr>
          <a:xfrm>
            <a:off x="1947150" y="4586675"/>
            <a:ext cx="5249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23/11/18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20298" y="3200100"/>
            <a:ext cx="26537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bg1"/>
                </a:solidFill>
              </a:rPr>
              <a:t>Marc Gasser-</a:t>
            </a:r>
            <a:r>
              <a:rPr lang="fr-FR" b="1" dirty="0" err="1" smtClean="0">
                <a:solidFill>
                  <a:schemeClr val="bg1"/>
                </a:solidFill>
              </a:rPr>
              <a:t>Tolosa</a:t>
            </a:r>
            <a:endParaRPr lang="fr-FR" b="1" dirty="0" smtClean="0">
              <a:solidFill>
                <a:schemeClr val="bg1"/>
              </a:solidFill>
            </a:endParaRPr>
          </a:p>
          <a:p>
            <a:r>
              <a:rPr lang="fr-FR" b="1" dirty="0" smtClean="0">
                <a:solidFill>
                  <a:schemeClr val="bg1"/>
                </a:solidFill>
              </a:rPr>
              <a:t>Baptiste </a:t>
            </a:r>
            <a:r>
              <a:rPr lang="fr-FR" b="1" dirty="0" err="1" smtClean="0">
                <a:solidFill>
                  <a:schemeClr val="bg1"/>
                </a:solidFill>
              </a:rPr>
              <a:t>Piofret</a:t>
            </a:r>
            <a:endParaRPr lang="fr-FR" b="1" dirty="0" smtClean="0">
              <a:solidFill>
                <a:schemeClr val="bg1"/>
              </a:solidFill>
            </a:endParaRPr>
          </a:p>
          <a:p>
            <a:r>
              <a:rPr lang="fr-FR" b="1" dirty="0" smtClean="0">
                <a:solidFill>
                  <a:schemeClr val="bg1"/>
                </a:solidFill>
              </a:rPr>
              <a:t>Victoire de Mauduit</a:t>
            </a:r>
          </a:p>
          <a:p>
            <a:r>
              <a:rPr lang="fr-FR" b="1" dirty="0" smtClean="0">
                <a:solidFill>
                  <a:schemeClr val="bg1"/>
                </a:solidFill>
              </a:rPr>
              <a:t>Paul Joly</a:t>
            </a:r>
          </a:p>
          <a:p>
            <a:r>
              <a:rPr lang="fr-FR" b="1" dirty="0" smtClean="0">
                <a:solidFill>
                  <a:schemeClr val="bg1"/>
                </a:solidFill>
              </a:rPr>
              <a:t>Fannie Serrano</a:t>
            </a:r>
          </a:p>
          <a:p>
            <a:r>
              <a:rPr lang="fr-FR" b="1" dirty="0" smtClean="0">
                <a:solidFill>
                  <a:schemeClr val="bg1"/>
                </a:solidFill>
              </a:rPr>
              <a:t>Marie </a:t>
            </a:r>
            <a:r>
              <a:rPr lang="fr-FR" b="1" dirty="0" err="1" smtClean="0">
                <a:solidFill>
                  <a:schemeClr val="bg1"/>
                </a:solidFill>
              </a:rPr>
              <a:t>Pavageau</a:t>
            </a:r>
            <a:endParaRPr lang="fr-FR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Démonstration</a:t>
            </a:r>
            <a:r>
              <a:rPr lang="en-GB" dirty="0" smtClean="0"/>
              <a:t> !</a:t>
            </a:r>
            <a:endParaRPr dirty="0"/>
          </a:p>
        </p:txBody>
      </p:sp>
      <p:sp>
        <p:nvSpPr>
          <p:cNvPr id="488" name="Google Shape;488;p64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7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 dirty="0"/>
          </a:p>
        </p:txBody>
      </p:sp>
      <p:sp>
        <p:nvSpPr>
          <p:cNvPr id="435" name="Google Shape;435;p57"/>
          <p:cNvSpPr txBox="1">
            <a:spLocks noGrp="1"/>
          </p:cNvSpPr>
          <p:nvPr>
            <p:ph type="title"/>
          </p:nvPr>
        </p:nvSpPr>
        <p:spPr>
          <a:xfrm>
            <a:off x="1049225" y="203650"/>
            <a:ext cx="778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Objectifs</a:t>
            </a:r>
            <a:r>
              <a:rPr lang="en-GB" dirty="0" smtClean="0"/>
              <a:t> de la </a:t>
            </a:r>
            <a:r>
              <a:rPr lang="en-GB" dirty="0" err="1" smtClean="0"/>
              <a:t>semaine</a:t>
            </a:r>
            <a:endParaRPr dirty="0"/>
          </a:p>
        </p:txBody>
      </p:sp>
      <p:pic>
        <p:nvPicPr>
          <p:cNvPr id="436" name="Google Shape;43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50" y="129753"/>
            <a:ext cx="720000" cy="7204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433;p57"/>
          <p:cNvSpPr txBox="1">
            <a:spLocks noGrp="1"/>
          </p:cNvSpPr>
          <p:nvPr>
            <p:ph type="body" idx="1"/>
          </p:nvPr>
        </p:nvSpPr>
        <p:spPr>
          <a:xfrm>
            <a:off x="131250" y="881875"/>
            <a:ext cx="8889600" cy="3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600"/>
              <a:buFont typeface="Roboto"/>
              <a:buChar char="●"/>
            </a:pPr>
            <a:r>
              <a:rPr lang="en-GB" b="1" dirty="0">
                <a:solidFill>
                  <a:schemeClr val="tx1"/>
                </a:solidFill>
              </a:rPr>
              <a:t>MVP 1</a:t>
            </a:r>
            <a:r>
              <a:rPr lang="en-GB" dirty="0">
                <a:solidFill>
                  <a:schemeClr val="tx1"/>
                </a:solidFill>
              </a:rPr>
              <a:t> : </a:t>
            </a:r>
            <a:r>
              <a:rPr lang="en-GB" dirty="0" err="1" smtClean="0">
                <a:solidFill>
                  <a:schemeClr val="tx1"/>
                </a:solidFill>
              </a:rPr>
              <a:t>Déterminer</a:t>
            </a:r>
            <a:r>
              <a:rPr lang="en-GB" dirty="0" smtClean="0">
                <a:solidFill>
                  <a:schemeClr val="tx1"/>
                </a:solidFill>
              </a:rPr>
              <a:t> des </a:t>
            </a:r>
            <a:r>
              <a:rPr lang="en-GB" dirty="0" err="1" smtClean="0">
                <a:solidFill>
                  <a:schemeClr val="tx1"/>
                </a:solidFill>
              </a:rPr>
              <a:t>informations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err="1" smtClean="0">
                <a:solidFill>
                  <a:schemeClr val="tx1"/>
                </a:solidFill>
              </a:rPr>
              <a:t>basiques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endParaRPr dirty="0">
              <a:solidFill>
                <a:schemeClr val="tx1"/>
              </a:solidFill>
            </a:endParaRPr>
          </a:p>
          <a:p>
            <a:pPr marL="1371600" marR="0" lvl="1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dirty="0" err="1">
                <a:solidFill>
                  <a:schemeClr val="tx1"/>
                </a:solidFill>
              </a:rPr>
              <a:t>Nombre</a:t>
            </a:r>
            <a:r>
              <a:rPr lang="en-GB" dirty="0">
                <a:solidFill>
                  <a:schemeClr val="tx1"/>
                </a:solidFill>
              </a:rPr>
              <a:t> de </a:t>
            </a:r>
            <a:r>
              <a:rPr lang="en-GB" dirty="0" err="1" smtClean="0">
                <a:solidFill>
                  <a:schemeClr val="tx1"/>
                </a:solidFill>
              </a:rPr>
              <a:t>fonctions</a:t>
            </a:r>
            <a:r>
              <a:rPr lang="en-GB" dirty="0" smtClean="0">
                <a:solidFill>
                  <a:schemeClr val="tx1"/>
                </a:solidFill>
              </a:rPr>
              <a:t>, de </a:t>
            </a:r>
            <a:r>
              <a:rPr lang="en-GB" dirty="0" err="1" smtClean="0">
                <a:solidFill>
                  <a:schemeClr val="tx1"/>
                </a:solidFill>
              </a:rPr>
              <a:t>commentaires</a:t>
            </a:r>
            <a:r>
              <a:rPr lang="en-GB" dirty="0" smtClean="0">
                <a:solidFill>
                  <a:schemeClr val="tx1"/>
                </a:solidFill>
              </a:rPr>
              <a:t>, de tests, de </a:t>
            </a:r>
            <a:r>
              <a:rPr lang="en-GB" dirty="0" err="1" smtClean="0">
                <a:solidFill>
                  <a:schemeClr val="tx1"/>
                </a:solidFill>
              </a:rPr>
              <a:t>caractères</a:t>
            </a:r>
            <a:r>
              <a:rPr lang="en-GB" dirty="0" smtClean="0">
                <a:solidFill>
                  <a:schemeClr val="tx1"/>
                </a:solidFill>
              </a:rPr>
              <a:t> par </a:t>
            </a:r>
            <a:r>
              <a:rPr lang="en-GB" dirty="0" err="1" smtClean="0">
                <a:solidFill>
                  <a:schemeClr val="tx1"/>
                </a:solidFill>
              </a:rPr>
              <a:t>lignes</a:t>
            </a:r>
            <a:r>
              <a:rPr lang="en-GB" dirty="0" smtClean="0">
                <a:solidFill>
                  <a:schemeClr val="tx1"/>
                </a:solidFill>
              </a:rPr>
              <a:t>, </a:t>
            </a:r>
            <a:r>
              <a:rPr lang="en-GB" dirty="0" err="1" smtClean="0">
                <a:solidFill>
                  <a:schemeClr val="tx1"/>
                </a:solidFill>
              </a:rPr>
              <a:t>etc</a:t>
            </a:r>
            <a:r>
              <a:rPr lang="mr-IN" dirty="0" smtClean="0">
                <a:solidFill>
                  <a:schemeClr val="tx1"/>
                </a:solidFill>
              </a:rPr>
              <a:t>…</a:t>
            </a:r>
            <a:endParaRPr dirty="0">
              <a:solidFill>
                <a:schemeClr val="tx1"/>
              </a:solidFill>
            </a:endParaRPr>
          </a:p>
          <a:p>
            <a:pPr marL="9144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600"/>
              <a:buFont typeface="Roboto"/>
              <a:buChar char="●"/>
            </a:pPr>
            <a:r>
              <a:rPr lang="en-GB" b="1" dirty="0">
                <a:solidFill>
                  <a:schemeClr val="tx1"/>
                </a:solidFill>
              </a:rPr>
              <a:t>MVP 2</a:t>
            </a:r>
            <a:r>
              <a:rPr lang="en-GB" dirty="0">
                <a:solidFill>
                  <a:schemeClr val="tx1"/>
                </a:solidFill>
              </a:rPr>
              <a:t> : </a:t>
            </a:r>
            <a:r>
              <a:rPr lang="en-GB" dirty="0" err="1" smtClean="0">
                <a:solidFill>
                  <a:schemeClr val="tx1"/>
                </a:solidFill>
              </a:rPr>
              <a:t>Métriques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err="1" smtClean="0">
                <a:solidFill>
                  <a:schemeClr val="tx1"/>
                </a:solidFill>
              </a:rPr>
              <a:t>quantitatives</a:t>
            </a:r>
            <a:endParaRPr dirty="0">
              <a:solidFill>
                <a:schemeClr val="tx1"/>
              </a:solidFill>
            </a:endParaRPr>
          </a:p>
          <a:p>
            <a:pPr marL="1371600" marR="0" lvl="1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dirty="0">
                <a:solidFill>
                  <a:schemeClr val="tx1"/>
                </a:solidFill>
              </a:rPr>
              <a:t>Duplication </a:t>
            </a:r>
            <a:r>
              <a:rPr lang="en-GB" dirty="0" smtClean="0">
                <a:solidFill>
                  <a:schemeClr val="tx1"/>
                </a:solidFill>
              </a:rPr>
              <a:t>du code</a:t>
            </a:r>
            <a:r>
              <a:rPr lang="en-GB" dirty="0">
                <a:solidFill>
                  <a:schemeClr val="tx1"/>
                </a:solidFill>
              </a:rPr>
              <a:t>, nom des </a:t>
            </a:r>
            <a:r>
              <a:rPr lang="en-GB" dirty="0" smtClean="0">
                <a:solidFill>
                  <a:schemeClr val="tx1"/>
                </a:solidFill>
              </a:rPr>
              <a:t>variables et des </a:t>
            </a:r>
            <a:r>
              <a:rPr lang="en-GB" dirty="0" err="1">
                <a:solidFill>
                  <a:schemeClr val="tx1"/>
                </a:solidFill>
              </a:rPr>
              <a:t>fonctions</a:t>
            </a:r>
            <a:r>
              <a:rPr lang="en-GB" dirty="0">
                <a:solidFill>
                  <a:schemeClr val="tx1"/>
                </a:solidFill>
              </a:rPr>
              <a:t> ...</a:t>
            </a:r>
            <a:endParaRPr dirty="0">
              <a:solidFill>
                <a:schemeClr val="tx1"/>
              </a:solidFill>
            </a:endParaRPr>
          </a:p>
          <a:p>
            <a:pPr marL="9144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600"/>
              <a:buChar char="●"/>
            </a:pPr>
            <a:r>
              <a:rPr lang="en-GB" b="1" dirty="0">
                <a:solidFill>
                  <a:schemeClr val="tx1"/>
                </a:solidFill>
              </a:rPr>
              <a:t>MVP 3</a:t>
            </a:r>
            <a:r>
              <a:rPr lang="en-GB" dirty="0">
                <a:solidFill>
                  <a:schemeClr val="tx1"/>
                </a:solidFill>
              </a:rPr>
              <a:t> : </a:t>
            </a:r>
            <a:r>
              <a:rPr lang="en-GB" dirty="0" err="1">
                <a:solidFill>
                  <a:schemeClr val="tx1"/>
                </a:solidFill>
              </a:rPr>
              <a:t>Détection</a:t>
            </a:r>
            <a:r>
              <a:rPr lang="en-GB" dirty="0">
                <a:solidFill>
                  <a:schemeClr val="tx1"/>
                </a:solidFill>
              </a:rPr>
              <a:t> de </a:t>
            </a:r>
            <a:r>
              <a:rPr lang="en-GB" dirty="0" err="1">
                <a:solidFill>
                  <a:schemeClr val="tx1"/>
                </a:solidFill>
              </a:rPr>
              <a:t>fraude</a:t>
            </a:r>
            <a:r>
              <a:rPr lang="en-GB" dirty="0">
                <a:solidFill>
                  <a:schemeClr val="tx1"/>
                </a:solidFill>
              </a:rPr>
              <a:t> (</a:t>
            </a:r>
            <a:r>
              <a:rPr lang="en-GB" dirty="0" err="1">
                <a:solidFill>
                  <a:schemeClr val="tx1"/>
                </a:solidFill>
              </a:rPr>
              <a:t>en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comparant</a:t>
            </a:r>
            <a:r>
              <a:rPr lang="en-GB" dirty="0">
                <a:solidFill>
                  <a:schemeClr val="tx1"/>
                </a:solidFill>
              </a:rPr>
              <a:t> avec </a:t>
            </a:r>
            <a:r>
              <a:rPr lang="en-GB" dirty="0" err="1">
                <a:solidFill>
                  <a:schemeClr val="tx1"/>
                </a:solidFill>
              </a:rPr>
              <a:t>d’autres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fichiers</a:t>
            </a:r>
            <a:r>
              <a:rPr lang="en-GB" dirty="0">
                <a:solidFill>
                  <a:schemeClr val="tx1"/>
                </a:solidFill>
              </a:rPr>
              <a:t>)</a:t>
            </a:r>
            <a:endParaRPr dirty="0">
              <a:solidFill>
                <a:schemeClr val="tx1"/>
              </a:solidFill>
            </a:endParaRPr>
          </a:p>
          <a:p>
            <a:pPr marL="1371600" marR="0" lvl="1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dirty="0" err="1" smtClean="0">
                <a:solidFill>
                  <a:schemeClr val="tx1"/>
                </a:solidFill>
              </a:rPr>
              <a:t>Comparaison</a:t>
            </a:r>
            <a:r>
              <a:rPr lang="en-GB" dirty="0" smtClean="0">
                <a:solidFill>
                  <a:schemeClr val="tx1"/>
                </a:solidFill>
              </a:rPr>
              <a:t> de la </a:t>
            </a:r>
            <a:r>
              <a:rPr lang="en-GB" dirty="0" err="1" smtClean="0">
                <a:solidFill>
                  <a:schemeClr val="tx1"/>
                </a:solidFill>
              </a:rPr>
              <a:t>taille</a:t>
            </a:r>
            <a:r>
              <a:rPr lang="en-GB" dirty="0" smtClean="0">
                <a:solidFill>
                  <a:schemeClr val="tx1"/>
                </a:solidFill>
              </a:rPr>
              <a:t> des </a:t>
            </a:r>
            <a:r>
              <a:rPr lang="en-GB" dirty="0" err="1" smtClean="0">
                <a:solidFill>
                  <a:schemeClr val="tx1"/>
                </a:solidFill>
              </a:rPr>
              <a:t>fichiers</a:t>
            </a:r>
            <a:r>
              <a:rPr lang="en-GB" dirty="0" smtClean="0">
                <a:solidFill>
                  <a:schemeClr val="tx1"/>
                </a:solidFill>
              </a:rPr>
              <a:t> et des </a:t>
            </a:r>
            <a:r>
              <a:rPr lang="en-GB" dirty="0" err="1" smtClean="0">
                <a:solidFill>
                  <a:schemeClr val="tx1"/>
                </a:solidFill>
              </a:rPr>
              <a:t>lignes</a:t>
            </a:r>
            <a:r>
              <a:rPr lang="en-GB" dirty="0" smtClean="0">
                <a:solidFill>
                  <a:schemeClr val="tx1"/>
                </a:solidFill>
              </a:rPr>
              <a:t> entre-</a:t>
            </a:r>
            <a:r>
              <a:rPr lang="en-GB" dirty="0" err="1" smtClean="0">
                <a:solidFill>
                  <a:schemeClr val="tx1"/>
                </a:solidFill>
              </a:rPr>
              <a:t>elles</a:t>
            </a:r>
            <a:endParaRPr dirty="0" smtClean="0">
              <a:solidFill>
                <a:schemeClr val="tx1"/>
              </a:solidFill>
            </a:endParaRPr>
          </a:p>
          <a:p>
            <a:pPr marL="9144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596DE"/>
              </a:buClr>
              <a:buSzPts val="1600"/>
              <a:buChar char="●"/>
            </a:pPr>
            <a:r>
              <a:rPr lang="en-GB" b="1" dirty="0" smtClean="0">
                <a:solidFill>
                  <a:schemeClr val="tx1"/>
                </a:solidFill>
              </a:rPr>
              <a:t>MVP </a:t>
            </a:r>
            <a:r>
              <a:rPr lang="en-GB" b="1" dirty="0">
                <a:solidFill>
                  <a:schemeClr val="tx1"/>
                </a:solidFill>
              </a:rPr>
              <a:t>4</a:t>
            </a:r>
            <a:r>
              <a:rPr lang="en-GB" dirty="0">
                <a:solidFill>
                  <a:schemeClr val="tx1"/>
                </a:solidFill>
              </a:rPr>
              <a:t> : </a:t>
            </a:r>
            <a:r>
              <a:rPr lang="en-GB" dirty="0" err="1" smtClean="0">
                <a:solidFill>
                  <a:schemeClr val="tx1"/>
                </a:solidFill>
              </a:rPr>
              <a:t>Représentation</a:t>
            </a:r>
            <a:r>
              <a:rPr lang="en-GB" dirty="0" smtClean="0">
                <a:solidFill>
                  <a:schemeClr val="tx1"/>
                </a:solidFill>
              </a:rPr>
              <a:t> des </a:t>
            </a:r>
            <a:r>
              <a:rPr lang="en-GB" dirty="0" err="1" smtClean="0">
                <a:solidFill>
                  <a:schemeClr val="tx1"/>
                </a:solidFill>
              </a:rPr>
              <a:t>différents</a:t>
            </a:r>
            <a:r>
              <a:rPr lang="en-GB" dirty="0" smtClean="0">
                <a:solidFill>
                  <a:schemeClr val="tx1"/>
                </a:solidFill>
              </a:rPr>
              <a:t> aspects du code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0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Planning </a:t>
            </a:r>
            <a:r>
              <a:rPr lang="en-GB" dirty="0" err="1" smtClean="0"/>
              <a:t>prévisionnel</a:t>
            </a:r>
            <a:r>
              <a:rPr lang="en-GB" dirty="0" smtClean="0"/>
              <a:t> et </a:t>
            </a:r>
            <a:r>
              <a:rPr lang="en-GB" dirty="0" err="1" smtClean="0"/>
              <a:t>effectif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5" name="ZoneTexte 4"/>
          <p:cNvSpPr txBox="1"/>
          <p:nvPr/>
        </p:nvSpPr>
        <p:spPr>
          <a:xfrm>
            <a:off x="1523998" y="873336"/>
            <a:ext cx="3124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mtClean="0"/>
              <a:t>Matinée</a:t>
            </a:r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4648200" y="850039"/>
            <a:ext cx="3132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Après-Midi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03200" y="1507067"/>
            <a:ext cx="112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Lundi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203200" y="2365833"/>
            <a:ext cx="112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Mercredi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245534" y="3259913"/>
            <a:ext cx="112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Jeudi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245534" y="4118679"/>
            <a:ext cx="112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Vendredi</a:t>
            </a:r>
            <a:endParaRPr lang="fr-FR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614928"/>
              </p:ext>
            </p:extLst>
          </p:nvPr>
        </p:nvGraphicFramePr>
        <p:xfrm>
          <a:off x="1523998" y="1251632"/>
          <a:ext cx="6256868" cy="74168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3128434"/>
                <a:gridCol w="3128434"/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Réflexion sur le sujet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MVP1</a:t>
                      </a:r>
                      <a:r>
                        <a:rPr lang="fr-FR" baseline="0" dirty="0" smtClean="0"/>
                        <a:t> &amp; MVP2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Réflexion sur le sujet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MVP1</a:t>
                      </a:r>
                      <a:r>
                        <a:rPr lang="fr-FR" baseline="0" dirty="0" smtClean="0"/>
                        <a:t> &amp; MVP2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au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86358"/>
              </p:ext>
            </p:extLst>
          </p:nvPr>
        </p:nvGraphicFramePr>
        <p:xfrm>
          <a:off x="1519765" y="2148881"/>
          <a:ext cx="6256868" cy="74168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3128434"/>
                <a:gridCol w="3128434"/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Tests sur</a:t>
                      </a:r>
                      <a:r>
                        <a:rPr lang="fr-FR" baseline="0" dirty="0" smtClean="0"/>
                        <a:t> MVP1 et MVP2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MVP3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Affinage MVP1, 2 puis 3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Bugs et nouvelles fonctions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au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099706"/>
              </p:ext>
            </p:extLst>
          </p:nvPr>
        </p:nvGraphicFramePr>
        <p:xfrm>
          <a:off x="1519765" y="3046130"/>
          <a:ext cx="6256868" cy="74168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3128434"/>
                <a:gridCol w="3128434"/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Fin MVP3 et MVP4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Finitions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Mise en place des tests et MVP4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Travail sur MVP4 et</a:t>
                      </a:r>
                      <a:r>
                        <a:rPr lang="fr-FR" baseline="0" dirty="0" smtClean="0"/>
                        <a:t> présentation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Tableau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990590"/>
              </p:ext>
            </p:extLst>
          </p:nvPr>
        </p:nvGraphicFramePr>
        <p:xfrm>
          <a:off x="1519765" y="3923975"/>
          <a:ext cx="6256868" cy="74168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3128434"/>
                <a:gridCol w="3128434"/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Présentation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Soutenance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Finitions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381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Organisation du travail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785" y="31277"/>
            <a:ext cx="1555748" cy="1555748"/>
          </a:xfrm>
          <a:prstGeom prst="rect">
            <a:avLst/>
          </a:prstGeom>
        </p:spPr>
      </p:pic>
      <p:grpSp>
        <p:nvGrpSpPr>
          <p:cNvPr id="24" name="Grouper 23"/>
          <p:cNvGrpSpPr/>
          <p:nvPr/>
        </p:nvGrpSpPr>
        <p:grpSpPr>
          <a:xfrm>
            <a:off x="1296988" y="2039109"/>
            <a:ext cx="5993342" cy="2682406"/>
            <a:chOff x="1220256" y="1920566"/>
            <a:chExt cx="5993342" cy="2682406"/>
          </a:xfrm>
        </p:grpSpPr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47949" y="1937500"/>
              <a:ext cx="768350" cy="768350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2676525" y="2689035"/>
              <a:ext cx="7397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MVP1</a:t>
              </a:r>
              <a:endParaRPr lang="fr-FR" dirty="0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8683" y="1937500"/>
              <a:ext cx="768350" cy="76835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3887259" y="2689035"/>
              <a:ext cx="7397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MVP2</a:t>
              </a:r>
              <a:endParaRPr lang="fr-FR" dirty="0"/>
            </a:p>
          </p:txBody>
        </p:sp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18099" y="1943684"/>
              <a:ext cx="768350" cy="768350"/>
            </a:xfrm>
            <a:prstGeom prst="rect">
              <a:avLst/>
            </a:prstGeom>
          </p:spPr>
        </p:pic>
        <p:sp>
          <p:nvSpPr>
            <p:cNvPr id="13" name="ZoneTexte 12"/>
            <p:cNvSpPr txBox="1"/>
            <p:nvPr/>
          </p:nvSpPr>
          <p:spPr>
            <a:xfrm>
              <a:off x="5118099" y="2689035"/>
              <a:ext cx="7397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MVP3</a:t>
              </a:r>
              <a:endParaRPr lang="fr-FR" dirty="0"/>
            </a:p>
          </p:txBody>
        </p:sp>
        <p:grpSp>
          <p:nvGrpSpPr>
            <p:cNvPr id="14" name="Grouper 13"/>
            <p:cNvGrpSpPr/>
            <p:nvPr/>
          </p:nvGrpSpPr>
          <p:grpSpPr>
            <a:xfrm>
              <a:off x="1311274" y="1920566"/>
              <a:ext cx="922867" cy="1079890"/>
              <a:chOff x="1912407" y="2332098"/>
              <a:chExt cx="922867" cy="1079890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9666" y="2332098"/>
                <a:ext cx="768350" cy="768350"/>
              </a:xfrm>
              <a:prstGeom prst="rect">
                <a:avLst/>
              </a:prstGeom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1912407" y="3104211"/>
                <a:ext cx="92286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mtClean="0"/>
                  <a:t>Données</a:t>
                </a:r>
                <a:endParaRPr lang="fr-FR"/>
              </a:p>
            </p:txBody>
          </p:sp>
        </p:grpSp>
        <p:pic>
          <p:nvPicPr>
            <p:cNvPr id="20" name="Imag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00257" y="1943684"/>
              <a:ext cx="768350" cy="768350"/>
            </a:xfrm>
            <a:prstGeom prst="rect">
              <a:avLst/>
            </a:prstGeom>
          </p:spPr>
        </p:pic>
        <p:sp>
          <p:nvSpPr>
            <p:cNvPr id="21" name="ZoneTexte 20"/>
            <p:cNvSpPr txBox="1"/>
            <p:nvPr/>
          </p:nvSpPr>
          <p:spPr>
            <a:xfrm>
              <a:off x="6299200" y="2713929"/>
              <a:ext cx="7397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MVP4</a:t>
              </a:r>
              <a:endParaRPr lang="fr-FR" dirty="0"/>
            </a:p>
          </p:txBody>
        </p:sp>
        <p:sp>
          <p:nvSpPr>
            <p:cNvPr id="15" name="Accolade ouvrante 14"/>
            <p:cNvSpPr/>
            <p:nvPr/>
          </p:nvSpPr>
          <p:spPr>
            <a:xfrm rot="16200000">
              <a:off x="4032723" y="1614624"/>
              <a:ext cx="438261" cy="3209924"/>
            </a:xfrm>
            <a:prstGeom prst="leftBrace">
              <a:avLst>
                <a:gd name="adj1" fmla="val 50342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11046" y="3511828"/>
              <a:ext cx="1089554" cy="1089554"/>
            </a:xfrm>
            <a:prstGeom prst="rect">
              <a:avLst/>
            </a:prstGeom>
          </p:spPr>
        </p:pic>
        <p:pic>
          <p:nvPicPr>
            <p:cNvPr id="17" name="Imag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1220256" y="3511828"/>
              <a:ext cx="1091144" cy="1091144"/>
            </a:xfrm>
            <a:prstGeom prst="rect">
              <a:avLst/>
            </a:prstGeom>
          </p:spPr>
        </p:pic>
        <p:sp>
          <p:nvSpPr>
            <p:cNvPr id="25" name="Accolade ouvrante 24"/>
            <p:cNvSpPr/>
            <p:nvPr/>
          </p:nvSpPr>
          <p:spPr>
            <a:xfrm rot="16200000">
              <a:off x="1557809" y="2798940"/>
              <a:ext cx="438261" cy="914403"/>
            </a:xfrm>
            <a:prstGeom prst="leftBrace">
              <a:avLst>
                <a:gd name="adj1" fmla="val 50342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Accolade ouvrante 25"/>
            <p:cNvSpPr/>
            <p:nvPr/>
          </p:nvSpPr>
          <p:spPr>
            <a:xfrm rot="16200000">
              <a:off x="6449956" y="2783635"/>
              <a:ext cx="438261" cy="914403"/>
            </a:xfrm>
            <a:prstGeom prst="leftBrace">
              <a:avLst>
                <a:gd name="adj1" fmla="val 50342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8" name="Imag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24044" y="3511828"/>
              <a:ext cx="1089554" cy="1089554"/>
            </a:xfrm>
            <a:prstGeom prst="rect">
              <a:avLst/>
            </a:prstGeom>
          </p:spPr>
        </p:pic>
        <p:sp>
          <p:nvSpPr>
            <p:cNvPr id="22" name="Flèche vers la droite 21"/>
            <p:cNvSpPr/>
            <p:nvPr/>
          </p:nvSpPr>
          <p:spPr>
            <a:xfrm>
              <a:off x="2254249" y="2197239"/>
              <a:ext cx="296333" cy="2488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Flèche vers la droite 28"/>
            <p:cNvSpPr/>
            <p:nvPr/>
          </p:nvSpPr>
          <p:spPr>
            <a:xfrm>
              <a:off x="5944658" y="2197239"/>
              <a:ext cx="296333" cy="2488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" name="Double flèche horizontale 5"/>
          <p:cNvSpPr/>
          <p:nvPr/>
        </p:nvSpPr>
        <p:spPr>
          <a:xfrm>
            <a:off x="2330982" y="1570091"/>
            <a:ext cx="3957636" cy="288421"/>
          </a:xfrm>
          <a:prstGeom prst="leftRightArrow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/>
          <p:cNvSpPr txBox="1"/>
          <p:nvPr/>
        </p:nvSpPr>
        <p:spPr>
          <a:xfrm>
            <a:off x="3863713" y="1777734"/>
            <a:ext cx="859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mtClean="0"/>
              <a:t>TESTS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380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Structure du Code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5</a:t>
            </a:fld>
            <a:endParaRPr lang="uk-UA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47" y="1134568"/>
            <a:ext cx="7093505" cy="282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52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MVP1 </a:t>
            </a:r>
            <a:r>
              <a:rPr lang="mr-IN" dirty="0" smtClean="0"/>
              <a:t>–</a:t>
            </a:r>
            <a:r>
              <a:rPr lang="en-GB" dirty="0" smtClean="0"/>
              <a:t> Premières </a:t>
            </a:r>
            <a:r>
              <a:rPr lang="en-GB" dirty="0" err="1" smtClean="0"/>
              <a:t>informations</a:t>
            </a:r>
            <a:r>
              <a:rPr lang="en-GB" dirty="0" smtClean="0"/>
              <a:t> sur le code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42328"/>
              </p:ext>
            </p:extLst>
          </p:nvPr>
        </p:nvGraphicFramePr>
        <p:xfrm>
          <a:off x="311699" y="776351"/>
          <a:ext cx="8520600" cy="38718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694"/>
                <a:gridCol w="1426128"/>
                <a:gridCol w="1325461"/>
                <a:gridCol w="1198317"/>
              </a:tblGrid>
              <a:tr h="556423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Fonction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A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B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C</a:t>
                      </a:r>
                      <a:endParaRPr lang="fr-FR" dirty="0"/>
                    </a:p>
                  </a:txBody>
                  <a:tcPr anchor="ctr"/>
                </a:tc>
              </a:tr>
              <a:tr h="585115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Nombre de fonctions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7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7</a:t>
                      </a:r>
                      <a:endParaRPr lang="fr-FR" dirty="0"/>
                    </a:p>
                  </a:txBody>
                  <a:tcPr anchor="ctr"/>
                </a:tc>
              </a:tr>
              <a:tr h="554172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Nombre de commentaires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19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54172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Nombre de tests (Fichier Test)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13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5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11</a:t>
                      </a:r>
                      <a:endParaRPr lang="fr-FR" dirty="0"/>
                    </a:p>
                  </a:txBody>
                  <a:tcPr anchor="ctr"/>
                </a:tc>
              </a:tr>
              <a:tr h="5271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 smtClean="0"/>
                        <a:t>Nombre de boucles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4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  <a:tr h="4910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 smtClean="0"/>
                        <a:t>Nombre de 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6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14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21</a:t>
                      </a:r>
                      <a:endParaRPr lang="fr-FR" dirty="0"/>
                    </a:p>
                  </a:txBody>
                  <a:tcPr anchor="ctr"/>
                </a:tc>
              </a:tr>
              <a:tr h="603733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Lignes de longueur</a:t>
                      </a:r>
                      <a:r>
                        <a:rPr lang="fr-FR" baseline="0" dirty="0" smtClean="0"/>
                        <a:t> supérieure à 78 </a:t>
                      </a:r>
                      <a:r>
                        <a:rPr lang="fr-FR" dirty="0" smtClean="0"/>
                        <a:t>caractères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11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17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320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MVP2 et MVP3 </a:t>
            </a:r>
            <a:r>
              <a:rPr lang="mr-IN" dirty="0" smtClean="0"/>
              <a:t>–</a:t>
            </a:r>
            <a:r>
              <a:rPr lang="en-GB" dirty="0" smtClean="0"/>
              <a:t> </a:t>
            </a:r>
            <a:r>
              <a:rPr lang="en-GB" dirty="0" err="1" smtClean="0"/>
              <a:t>Métriques</a:t>
            </a:r>
            <a:r>
              <a:rPr lang="en-GB" dirty="0" smtClean="0"/>
              <a:t> plus complexes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581487"/>
              </p:ext>
            </p:extLst>
          </p:nvPr>
        </p:nvGraphicFramePr>
        <p:xfrm>
          <a:off x="311699" y="703184"/>
          <a:ext cx="8520600" cy="3657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694"/>
                <a:gridCol w="1426128"/>
                <a:gridCol w="1325461"/>
                <a:gridCol w="1198317"/>
              </a:tblGrid>
              <a:tr h="3826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Fonction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A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B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Candidat C</a:t>
                      </a:r>
                      <a:endParaRPr lang="fr-FR" dirty="0"/>
                    </a:p>
                  </a:txBody>
                  <a:tcPr anchor="ctr"/>
                </a:tc>
              </a:tr>
              <a:tr h="402372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Variables mal nommées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</a:t>
                      </a:r>
                      <a:endParaRPr lang="fr-FR" dirty="0"/>
                    </a:p>
                  </a:txBody>
                  <a:tcPr anchor="ctr"/>
                </a:tc>
              </a:tr>
              <a:tr h="381092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Fonctions mal nommées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Pourcentage de variables avec une majuscule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16,6%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0%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19%</a:t>
                      </a:r>
                      <a:endParaRPr lang="fr-FR" dirty="0"/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Pourcentage de fonctions avec une majuscule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0%</a:t>
                      </a:r>
                      <a:endParaRPr lang="fr-FR" dirty="0"/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Duplication du code brut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9,3%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8,1%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6,1%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 smtClean="0"/>
                        <a:t>Duplication du code</a:t>
                      </a:r>
                      <a:r>
                        <a:rPr lang="fr-FR" baseline="0" dirty="0" smtClean="0"/>
                        <a:t> traité</a:t>
                      </a:r>
                      <a:endParaRPr lang="fr-F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0%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0,8%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0,6%</a:t>
                      </a:r>
                      <a:endParaRPr lang="fr-FR" dirty="0"/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 smtClean="0"/>
                        <a:t>Densité des commentaires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29,9%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35,1%</a:t>
                      </a:r>
                      <a:endParaRPr lang="fr-FR" dirty="0"/>
                    </a:p>
                  </a:txBody>
                  <a:tcPr anchor="ctr"/>
                </a:tc>
              </a:tr>
              <a:tr h="415174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Densité des espaces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14,2%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16,7%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FF0000"/>
                          </a:solidFill>
                        </a:rPr>
                        <a:t>19,1%</a:t>
                      </a:r>
                      <a:endParaRPr lang="fr-FR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127779"/>
              </p:ext>
            </p:extLst>
          </p:nvPr>
        </p:nvGraphicFramePr>
        <p:xfrm>
          <a:off x="311699" y="4440857"/>
          <a:ext cx="85206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520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Taux de similitude avec la base de données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649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20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MVP2 </a:t>
            </a:r>
            <a:r>
              <a:rPr lang="mr-IN" dirty="0" smtClean="0"/>
              <a:t>–</a:t>
            </a:r>
            <a:r>
              <a:rPr lang="en-GB" dirty="0" smtClean="0"/>
              <a:t> Duplication du code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6" t="10954" r="17520" b="6028"/>
          <a:stretch/>
        </p:blipFill>
        <p:spPr>
          <a:xfrm>
            <a:off x="967331" y="2889969"/>
            <a:ext cx="1622528" cy="161934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02" t="9795" r="17548" b="5368"/>
          <a:stretch/>
        </p:blipFill>
        <p:spPr>
          <a:xfrm>
            <a:off x="3173341" y="2889969"/>
            <a:ext cx="1647894" cy="161934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0" t="10581" r="18194" b="3815"/>
          <a:stretch/>
        </p:blipFill>
        <p:spPr>
          <a:xfrm>
            <a:off x="5404718" y="2889969"/>
            <a:ext cx="1698418" cy="169511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7" t="10690" r="19193" b="5945"/>
          <a:stretch/>
        </p:blipFill>
        <p:spPr>
          <a:xfrm>
            <a:off x="901674" y="1013641"/>
            <a:ext cx="1686069" cy="167519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7" t="10829" r="17788" b="4896"/>
          <a:stretch/>
        </p:blipFill>
        <p:spPr>
          <a:xfrm>
            <a:off x="3093198" y="1013641"/>
            <a:ext cx="1728037" cy="16636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2" t="10902" r="18592" b="5191"/>
          <a:stretch/>
        </p:blipFill>
        <p:spPr>
          <a:xfrm>
            <a:off x="5368635" y="986954"/>
            <a:ext cx="1734501" cy="1690286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7247460" y="1678208"/>
            <a:ext cx="1718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Fichier candidat A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7103136" y="3475914"/>
            <a:ext cx="1863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Fichier candidat A</a:t>
            </a:r>
          </a:p>
          <a:p>
            <a:r>
              <a:rPr lang="fr-FR" dirty="0" smtClean="0"/>
              <a:t>(Après perturbation)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318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>
            <a:off x="311700" y="1867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MVP4 </a:t>
            </a:r>
            <a:r>
              <a:rPr lang="mr-IN" dirty="0" smtClean="0"/>
              <a:t>–</a:t>
            </a:r>
            <a:r>
              <a:rPr lang="en-GB" dirty="0" smtClean="0"/>
              <a:t> Prediction du </a:t>
            </a:r>
            <a:r>
              <a:rPr lang="en-GB" dirty="0" err="1" smtClean="0"/>
              <a:t>niveau</a:t>
            </a:r>
            <a:r>
              <a:rPr lang="en-GB" dirty="0" smtClean="0"/>
              <a:t> des </a:t>
            </a:r>
            <a:r>
              <a:rPr lang="en-GB" dirty="0" err="1" smtClean="0"/>
              <a:t>candidats</a:t>
            </a:r>
            <a:endParaRPr dirty="0"/>
          </a:p>
        </p:txBody>
      </p:sp>
      <p:sp>
        <p:nvSpPr>
          <p:cNvPr id="226" name="Google Shape;226;p49"/>
          <p:cNvSpPr txBox="1">
            <a:spLocks noGrp="1"/>
          </p:cNvSpPr>
          <p:nvPr>
            <p:ph type="sldNum" idx="12"/>
          </p:nvPr>
        </p:nvSpPr>
        <p:spPr>
          <a:xfrm>
            <a:off x="8472450" y="4811697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"/>
          <a:stretch/>
        </p:blipFill>
        <p:spPr>
          <a:xfrm>
            <a:off x="541866" y="2423144"/>
            <a:ext cx="3014134" cy="155980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156" y="824973"/>
            <a:ext cx="1089554" cy="1089554"/>
          </a:xfrm>
          <a:prstGeom prst="rect">
            <a:avLst/>
          </a:prstGeom>
        </p:spPr>
      </p:pic>
      <p:sp>
        <p:nvSpPr>
          <p:cNvPr id="6" name="Flèche vers la droite 5"/>
          <p:cNvSpPr/>
          <p:nvPr/>
        </p:nvSpPr>
        <p:spPr>
          <a:xfrm rot="5400000">
            <a:off x="1900766" y="2044855"/>
            <a:ext cx="296333" cy="248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417" y="824973"/>
            <a:ext cx="4957884" cy="418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5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octo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octo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357</Words>
  <Application>Microsoft Macintosh PowerPoint</Application>
  <PresentationFormat>Présentation à l'écran (16:9)</PresentationFormat>
  <Paragraphs>129</Paragraphs>
  <Slides>10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Montserrat</vt:lpstr>
      <vt:lpstr>Roboto</vt:lpstr>
      <vt:lpstr>Arial</vt:lpstr>
      <vt:lpstr>Docto Master</vt:lpstr>
      <vt:lpstr>Docto Master</vt:lpstr>
      <vt:lpstr>Soutenance Groupe 4 Evaluation des candidats à l’embauche</vt:lpstr>
      <vt:lpstr>Objectifs de la semaine</vt:lpstr>
      <vt:lpstr>Planning prévisionnel et effectif</vt:lpstr>
      <vt:lpstr>Organisation du travail</vt:lpstr>
      <vt:lpstr>Structure du Code</vt:lpstr>
      <vt:lpstr>MVP1 – Premières informations sur le code</vt:lpstr>
      <vt:lpstr>MVP2 et MVP3 – Métriques plus complexes</vt:lpstr>
      <vt:lpstr>MVP2 – Duplication du code</vt:lpstr>
      <vt:lpstr>MVP4 – Prediction du niveau des candidats</vt:lpstr>
      <vt:lpstr>Démonstration !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Groupe 4 Evaluation des candidats à l’embauche</dc:title>
  <cp:lastModifiedBy>Utilisateur de Microsoft Office</cp:lastModifiedBy>
  <cp:revision>22</cp:revision>
  <dcterms:modified xsi:type="dcterms:W3CDTF">2018-11-23T10:21:57Z</dcterms:modified>
</cp:coreProperties>
</file>